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4"/>
  </p:notesMasterIdLst>
  <p:sldIdLst>
    <p:sldId id="268" r:id="rId2"/>
    <p:sldId id="315" r:id="rId3"/>
    <p:sldId id="333" r:id="rId4"/>
    <p:sldId id="332" r:id="rId5"/>
    <p:sldId id="328" r:id="rId6"/>
    <p:sldId id="329" r:id="rId7"/>
    <p:sldId id="330" r:id="rId8"/>
    <p:sldId id="331" r:id="rId9"/>
    <p:sldId id="316" r:id="rId10"/>
    <p:sldId id="304" r:id="rId11"/>
    <p:sldId id="305" r:id="rId12"/>
    <p:sldId id="306" r:id="rId13"/>
    <p:sldId id="308" r:id="rId14"/>
    <p:sldId id="317" r:id="rId15"/>
    <p:sldId id="310" r:id="rId16"/>
    <p:sldId id="312" r:id="rId17"/>
    <p:sldId id="320" r:id="rId18"/>
    <p:sldId id="313" r:id="rId19"/>
    <p:sldId id="314" r:id="rId20"/>
    <p:sldId id="321" r:id="rId21"/>
    <p:sldId id="324" r:id="rId22"/>
    <p:sldId id="32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0099FF"/>
    <a:srgbClr val="DDDDDD"/>
    <a:srgbClr val="C0C0C0"/>
    <a:srgbClr val="FF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89624" autoAdjust="0"/>
  </p:normalViewPr>
  <p:slideViewPr>
    <p:cSldViewPr>
      <p:cViewPr varScale="1">
        <p:scale>
          <a:sx n="59" d="100"/>
          <a:sy n="59" d="100"/>
        </p:scale>
        <p:origin x="-78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44FD4B-EA8F-4C03-88B5-8CC3199E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90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ED0A6-C2BF-4574-803C-EC0283ABA0B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4FD4B-EA8F-4C03-88B5-8CC3199E7B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1FD9-1F57-4866-A132-34D1F9D01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1A35A-E60F-48AF-BDED-0444285A9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7B72D-DE52-4C38-95CE-5210C1448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754B-C724-4E62-8D21-3408491AD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04B5-944E-473E-9304-9D2D308F1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FAD4-ADB7-4B95-BF65-B9B639AAB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F638-128D-4155-B7F7-9F26A7C7C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EA6D-5548-4D48-8D73-8DB691D55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901F-2FD5-48A7-8449-3A6D8F30E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4F2C-37DD-4E55-9242-A1A4E6F4E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45912-98A3-40A1-8918-469606E4A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4CB14-EE1C-4749-A785-53B5849F5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50" y="4365625"/>
            <a:ext cx="860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Intangible Cultural Heritage Section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70643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9952" y="1052736"/>
            <a:ext cx="41764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Introducing the sample nominations</a:t>
            </a:r>
          </a:p>
          <a:p>
            <a:endParaRPr lang="en-ZA" sz="4000" dirty="0" smtClean="0"/>
          </a:p>
          <a:p>
            <a:r>
              <a:rPr lang="en-ZA" sz="2400" dirty="0" smtClean="0"/>
              <a:t>NOM PPT 5.7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988840"/>
            <a:ext cx="64807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procession preparing to go through the town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988840"/>
            <a:ext cx="6120680" cy="40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Visiting a family during the procession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Council of Irrigators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Western Europe</a:t>
            </a:r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204864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2708920"/>
            <a:ext cx="518956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Council members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Council meets in the Town Hall</a:t>
            </a:r>
            <a:endParaRPr lang="en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34888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32656"/>
            <a:ext cx="4762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4005064"/>
            <a:ext cx="2857500" cy="24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Waterwheel on a canal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22108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canal system</a:t>
            </a:r>
            <a:endParaRPr lang="en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fontAlgn="auto">
              <a:spcAft>
                <a:spcPts val="0"/>
              </a:spcAft>
              <a:defRPr/>
            </a:pPr>
            <a:endParaRPr lang="en-US" sz="4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Skills for wooden bridge construction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Asia</a:t>
            </a:r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492896"/>
            <a:ext cx="4762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 bridge in construction</a:t>
            </a:r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2492896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Detail of bridge showing mortise and </a:t>
            </a:r>
            <a:r>
              <a:rPr lang="en-ZA" dirty="0" err="1" smtClean="0"/>
              <a:t>tenon</a:t>
            </a:r>
            <a:r>
              <a:rPr lang="en-ZA" dirty="0" smtClean="0"/>
              <a:t> joints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564904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 shrine on a bridge</a:t>
            </a:r>
            <a:endParaRPr lang="en-Z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fontAlgn="auto">
              <a:spcAft>
                <a:spcPts val="0"/>
              </a:spcAft>
              <a:defRPr/>
            </a:pPr>
            <a:endParaRPr lang="en-US" sz="4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Fonabal</a:t>
            </a:r>
            <a:r>
              <a:rPr lang="en-US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Music and Singing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Latin America</a:t>
            </a: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0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nomination form</a:t>
            </a:r>
            <a:endParaRPr kumimoji="0" lang="en-US" sz="4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556792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Submitting State(s) Party(</a:t>
            </a:r>
            <a:r>
              <a:rPr lang="en-US" sz="2400" dirty="0" err="1" smtClean="0">
                <a:latin typeface="+mn-lt"/>
              </a:rPr>
              <a:t>ies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Name of element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Communities concerned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Geographical location and range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Domains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Identification and definition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Need for urgent safeguarding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Safeguarding measures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Community participation and consent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Inclusion in an inventory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Documentation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Signature of States Party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132856"/>
            <a:ext cx="5328592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/>
              <a:t>Fonabal music </a:t>
            </a:r>
            <a:r>
              <a:rPr lang="en-ZA" dirty="0" smtClean="0"/>
              <a:t>group</a:t>
            </a:r>
            <a:endParaRPr lang="en-Z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348880"/>
            <a:ext cx="4857328" cy="36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Singer and drummer with drums</a:t>
            </a:r>
            <a:endParaRPr lang="en-Z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Making and using the </a:t>
            </a:r>
            <a:r>
              <a:rPr lang="en-ZA" dirty="0" err="1" smtClean="0"/>
              <a:t>Kinjali</a:t>
            </a:r>
            <a:r>
              <a:rPr lang="en-ZA" dirty="0" smtClean="0"/>
              <a:t> sword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Arab states</a:t>
            </a: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Other documentation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49289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Community consents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Proof of inventory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+mn-lt"/>
              </a:rPr>
              <a:t>Photos and video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latin typeface="+mn-lt"/>
              </a:rPr>
              <a:t>Cession of rights form</a:t>
            </a:r>
          </a:p>
        </p:txBody>
      </p:sp>
    </p:spTree>
    <p:extLst>
      <p:ext uri="{BB962C8B-B14F-4D97-AF65-F5344CB8AC3E}">
        <p14:creationId xmlns:p14="http://schemas.microsoft.com/office/powerpoint/2010/main" xmlns="" val="42558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The sample nominations</a:t>
            </a:r>
            <a:endParaRPr kumimoji="0" lang="en-US" sz="4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49289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+mn-lt"/>
              </a:rPr>
              <a:t>Kijimana</a:t>
            </a:r>
            <a:r>
              <a:rPr lang="en-US" dirty="0" smtClean="0">
                <a:latin typeface="+mn-lt"/>
              </a:rPr>
              <a:t> traditions and practices (Africa)</a:t>
            </a:r>
          </a:p>
          <a:p>
            <a:pPr lvl="0"/>
            <a:endParaRPr lang="en-US" dirty="0" smtClean="0">
              <a:latin typeface="+mn-lt"/>
            </a:endParaRPr>
          </a:p>
          <a:p>
            <a:r>
              <a:rPr lang="en-ZA" dirty="0" smtClean="0">
                <a:latin typeface="+mn-lt"/>
              </a:rPr>
              <a:t>Procession of </a:t>
            </a:r>
            <a:r>
              <a:rPr lang="en-ZA" dirty="0" err="1" smtClean="0">
                <a:latin typeface="+mn-lt"/>
              </a:rPr>
              <a:t>Hana</a:t>
            </a:r>
            <a:r>
              <a:rPr lang="en-ZA" dirty="0" smtClean="0">
                <a:latin typeface="+mn-lt"/>
              </a:rPr>
              <a:t> (Eastern Europe)</a:t>
            </a:r>
          </a:p>
          <a:p>
            <a:endParaRPr lang="en-ZA" dirty="0" smtClean="0">
              <a:latin typeface="+mn-lt"/>
            </a:endParaRPr>
          </a:p>
          <a:p>
            <a:r>
              <a:rPr lang="en-ZA" dirty="0" smtClean="0">
                <a:latin typeface="+mn-lt"/>
              </a:rPr>
              <a:t>Council of Irrigators (Western Europe)</a:t>
            </a:r>
          </a:p>
          <a:p>
            <a:endParaRPr lang="en-ZA" dirty="0" smtClean="0">
              <a:latin typeface="+mn-lt"/>
            </a:endParaRPr>
          </a:p>
          <a:p>
            <a:pPr lvl="0"/>
            <a:r>
              <a:rPr lang="en-US" dirty="0" smtClean="0">
                <a:latin typeface="+mn-lt"/>
              </a:rPr>
              <a:t>Skills for Wooden bridge construction (Asia)</a:t>
            </a:r>
          </a:p>
          <a:p>
            <a:pPr lvl="0"/>
            <a:endParaRPr lang="en-US" dirty="0" smtClean="0">
              <a:latin typeface="+mn-lt"/>
            </a:endParaRPr>
          </a:p>
          <a:p>
            <a:r>
              <a:rPr lang="en-ZA" dirty="0" err="1" smtClean="0">
                <a:latin typeface="+mn-lt"/>
              </a:rPr>
              <a:t>Fonabal</a:t>
            </a:r>
            <a:r>
              <a:rPr lang="en-ZA" dirty="0" smtClean="0">
                <a:latin typeface="+mn-lt"/>
              </a:rPr>
              <a:t> music and singing (Latin America)</a:t>
            </a:r>
          </a:p>
          <a:p>
            <a:endParaRPr lang="en-ZA" dirty="0" smtClean="0">
              <a:latin typeface="+mn-lt"/>
            </a:endParaRPr>
          </a:p>
          <a:p>
            <a:r>
              <a:rPr lang="en-ZA" dirty="0" smtClean="0">
                <a:latin typeface="+mn-lt"/>
              </a:rPr>
              <a:t>Making and ceremonial use of </a:t>
            </a:r>
            <a:r>
              <a:rPr lang="en-ZA" dirty="0" err="1" smtClean="0">
                <a:latin typeface="+mn-lt"/>
              </a:rPr>
              <a:t>Kinjali</a:t>
            </a:r>
            <a:r>
              <a:rPr lang="en-ZA" dirty="0" smtClean="0">
                <a:latin typeface="+mn-lt"/>
              </a:rPr>
              <a:t> swords (Arab states)</a:t>
            </a:r>
          </a:p>
          <a:p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70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fontAlgn="auto">
              <a:spcAft>
                <a:spcPts val="0"/>
              </a:spcAft>
              <a:defRPr/>
            </a:pPr>
            <a:endParaRPr lang="en-US" sz="4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Kijimana</a:t>
            </a:r>
            <a:r>
              <a:rPr lang="en-US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traditions and practices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Africa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204864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59492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Pouring a libation</a:t>
            </a:r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420888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A council of elders</a:t>
            </a:r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564904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Women participating in a ritual</a:t>
            </a:r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23838"/>
            <a:ext cx="30718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929058" y="414338"/>
            <a:ext cx="4714908" cy="137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Procession of </a:t>
            </a:r>
            <a:r>
              <a:rPr lang="en-ZA" b="1" dirty="0" err="1" smtClean="0"/>
              <a:t>Hana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Eastern Europe</a:t>
            </a:r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238</Words>
  <Application>Microsoft Office PowerPoint</Application>
  <PresentationFormat>On-screen Show (4:3)</PresentationFormat>
  <Paragraphs>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Kijimana traditions and practices</vt:lpstr>
      <vt:lpstr>Slide 6</vt:lpstr>
      <vt:lpstr>Slide 7</vt:lpstr>
      <vt:lpstr>Slide 8</vt:lpstr>
      <vt:lpstr>Procession of Hana</vt:lpstr>
      <vt:lpstr>Slide 10</vt:lpstr>
      <vt:lpstr>Slide 11</vt:lpstr>
      <vt:lpstr>Council of Irrigators</vt:lpstr>
      <vt:lpstr>Slide 13</vt:lpstr>
      <vt:lpstr>Slide 14</vt:lpstr>
      <vt:lpstr>Skills for wooden bridge construction</vt:lpstr>
      <vt:lpstr>Slide 16</vt:lpstr>
      <vt:lpstr>Slide 17</vt:lpstr>
      <vt:lpstr>Slide 18</vt:lpstr>
      <vt:lpstr>Fonabal Music and Singing</vt:lpstr>
      <vt:lpstr>Slide 20</vt:lpstr>
      <vt:lpstr>Slide 21</vt:lpstr>
      <vt:lpstr>Making and using the Kinjali sword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Proschan</dc:creator>
  <cp:lastModifiedBy>Harriet</cp:lastModifiedBy>
  <cp:revision>270</cp:revision>
  <dcterms:created xsi:type="dcterms:W3CDTF">2005-02-22T14:41:20Z</dcterms:created>
  <dcterms:modified xsi:type="dcterms:W3CDTF">2010-12-14T21:59:15Z</dcterms:modified>
</cp:coreProperties>
</file>